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58000" cy="9906000" type="A4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C00085"/>
    <a:srgbClr val="E3EDF9"/>
    <a:srgbClr val="DCE9F8"/>
    <a:srgbClr val="C3F3F5"/>
    <a:srgbClr val="FC911C"/>
    <a:srgbClr val="FDA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04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740183-8270-4FD3-A991-04F24354DB7F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47875" y="744538"/>
            <a:ext cx="25733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7" tIns="45309" rIns="90617" bIns="45309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617" tIns="45309" rIns="90617" bIns="45309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90838" cy="496887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6663" y="9428163"/>
            <a:ext cx="2890837" cy="496887"/>
          </a:xfrm>
          <a:prstGeom prst="rect">
            <a:avLst/>
          </a:prstGeom>
        </p:spPr>
        <p:txBody>
          <a:bodyPr vert="horz" wrap="square" lIns="90617" tIns="45309" rIns="90617" bIns="453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F078D7-CB79-4DA7-A503-12751E4413C4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44285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02F16B-A122-475A-9C80-484D4B90CB4F}" type="slidenum">
              <a:rPr lang="fr-FR" altLang="nl-BE">
                <a:latin typeface="Calibri" panose="020F0502020204030204" pitchFamily="34" charset="0"/>
              </a:rPr>
              <a:pPr eaLnBrk="1" hangingPunct="1"/>
              <a:t>1</a:t>
            </a:fld>
            <a:endParaRPr lang="fr-FR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4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875FBE-386A-4B49-8B96-CE6FD1D8C60D}" type="slidenum">
              <a:rPr lang="fr-FR" altLang="nl-BE">
                <a:latin typeface="Calibri" panose="020F0502020204030204" pitchFamily="34" charset="0"/>
              </a:rPr>
              <a:pPr eaLnBrk="1" hangingPunct="1"/>
              <a:t>2</a:t>
            </a:fld>
            <a:endParaRPr lang="fr-FR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7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BFC7D-0E89-45C4-B9B8-742E66F35E5A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7482A-BE80-4360-A11B-E9970466E1FD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194707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7E59-AB7B-4F17-B0E8-598D5CE906F3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BBF98-13ED-486A-8650-2B793F0EC5F7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121215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59D3-AAB1-4901-9FDB-F4E6CE91F521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ED665-B20F-4789-B409-F4D01D741E97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1450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C8E38-C0F2-40AA-8DBD-2D8055A4015D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F2A7D-287A-458E-8E11-A8E2AB222319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344543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679B8-0D72-460D-8F2D-DD38897DF8D1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92BE5-54B2-4BD2-BAD9-751B02EB2F10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385779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D6EB-0986-4FC2-A744-F87C98E01B31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BBA7A-8EB8-4CCF-93FA-C606DCBD4C1B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208145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C929-5192-4DEB-9F98-2462A00A7C11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0F37B-EB81-4F68-9891-9304836AE3D0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5447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1C448-B84D-4F95-80EC-DFD6D9021F80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3ADE5-01A8-454D-819C-A0F1F2889B9B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399391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9177-F628-47D6-B004-5DF2AC3337BB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571D1-6ABB-4C80-B684-FFE7C30779F5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16785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FE365-496C-4578-A68D-0C0EFA95E8E9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48F73-67FD-4B07-9EC5-F7E41415F0DB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102607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0070-F26B-4B17-9FC6-D7641830FEC8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68896-7870-4535-9C17-870935038EBE}" type="slidenum">
              <a:rPr lang="fr-FR" altLang="nl-BE"/>
              <a:pPr/>
              <a:t>‹nr.›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94635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1F487A-CB2F-4410-B636-CB78F521BC93}" type="datetimeFigureOut">
              <a:rPr lang="fr-FR"/>
              <a:pPr>
                <a:defRPr/>
              </a:pPr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6BDC884-FBDA-4F0F-AF62-A674BCC99B55}" type="slidenum">
              <a:rPr lang="fr-FR" altLang="nl-BE"/>
              <a:pPr/>
              <a:t>‹nr.›</a:t>
            </a:fld>
            <a:endParaRPr lang="fr-FR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1643063" cy="1470025"/>
          </a:xfrm>
          <a:prstGeom prst="rect">
            <a:avLst/>
          </a:prstGeom>
          <a:solidFill>
            <a:srgbClr val="C00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9" name="Forme libre 18"/>
          <p:cNvSpPr/>
          <p:nvPr/>
        </p:nvSpPr>
        <p:spPr bwMode="auto">
          <a:xfrm rot="893695">
            <a:off x="1228725" y="381000"/>
            <a:ext cx="757238" cy="760413"/>
          </a:xfrm>
          <a:custGeom>
            <a:avLst/>
            <a:gdLst>
              <a:gd name="connsiteX0" fmla="*/ 0 w 714380"/>
              <a:gd name="connsiteY0" fmla="*/ 321471 h 642942"/>
              <a:gd name="connsiteX1" fmla="*/ 118243 w 714380"/>
              <a:gd name="connsiteY1" fmla="*/ 82524 h 642942"/>
              <a:gd name="connsiteX2" fmla="*/ 357191 w 714380"/>
              <a:gd name="connsiteY2" fmla="*/ 1 h 642942"/>
              <a:gd name="connsiteX3" fmla="*/ 596139 w 714380"/>
              <a:gd name="connsiteY3" fmla="*/ 82525 h 642942"/>
              <a:gd name="connsiteX4" fmla="*/ 714381 w 714380"/>
              <a:gd name="connsiteY4" fmla="*/ 321473 h 642942"/>
              <a:gd name="connsiteX5" fmla="*/ 596138 w 714380"/>
              <a:gd name="connsiteY5" fmla="*/ 560421 h 642942"/>
              <a:gd name="connsiteX6" fmla="*/ 357190 w 714380"/>
              <a:gd name="connsiteY6" fmla="*/ 642944 h 642942"/>
              <a:gd name="connsiteX7" fmla="*/ 118242 w 714380"/>
              <a:gd name="connsiteY7" fmla="*/ 560420 h 642942"/>
              <a:gd name="connsiteX8" fmla="*/ 0 w 714380"/>
              <a:gd name="connsiteY8" fmla="*/ 321472 h 642942"/>
              <a:gd name="connsiteX9" fmla="*/ 0 w 714380"/>
              <a:gd name="connsiteY9" fmla="*/ 321471 h 64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4380" h="642942">
                <a:moveTo>
                  <a:pt x="0" y="321471"/>
                </a:moveTo>
                <a:cubicBezTo>
                  <a:pt x="0" y="230338"/>
                  <a:pt x="42978" y="143488"/>
                  <a:pt x="118243" y="82524"/>
                </a:cubicBezTo>
                <a:cubicBezTo>
                  <a:pt x="183832" y="29397"/>
                  <a:pt x="268950" y="1"/>
                  <a:pt x="357191" y="1"/>
                </a:cubicBezTo>
                <a:cubicBezTo>
                  <a:pt x="445432" y="1"/>
                  <a:pt x="530550" y="29398"/>
                  <a:pt x="596139" y="82525"/>
                </a:cubicBezTo>
                <a:cubicBezTo>
                  <a:pt x="671404" y="143490"/>
                  <a:pt x="714381" y="230340"/>
                  <a:pt x="714381" y="321473"/>
                </a:cubicBezTo>
                <a:cubicBezTo>
                  <a:pt x="714381" y="412606"/>
                  <a:pt x="671403" y="499456"/>
                  <a:pt x="596138" y="560421"/>
                </a:cubicBezTo>
                <a:cubicBezTo>
                  <a:pt x="530549" y="613548"/>
                  <a:pt x="445431" y="642944"/>
                  <a:pt x="357190" y="642944"/>
                </a:cubicBezTo>
                <a:cubicBezTo>
                  <a:pt x="268949" y="642944"/>
                  <a:pt x="183831" y="613547"/>
                  <a:pt x="118242" y="560420"/>
                </a:cubicBezTo>
                <a:cubicBezTo>
                  <a:pt x="42977" y="499455"/>
                  <a:pt x="0" y="412605"/>
                  <a:pt x="0" y="321472"/>
                </a:cubicBezTo>
                <a:lnTo>
                  <a:pt x="0" y="321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71438" y="155575"/>
            <a:ext cx="12255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Technische</a:t>
            </a:r>
            <a:r>
              <a:rPr 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fiche</a:t>
            </a:r>
            <a:endParaRPr 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 flipH="1">
            <a:off x="1938338" y="1682750"/>
            <a:ext cx="46434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1500" b="1" dirty="0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Hydro-</a:t>
            </a:r>
            <a:r>
              <a:rPr lang="fr-FR" altLang="fr-FR" sz="1500" b="1" dirty="0" err="1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alcoholische</a:t>
            </a:r>
            <a:r>
              <a:rPr lang="fr-FR" altLang="fr-FR" sz="1500" b="1" dirty="0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1500" b="1" dirty="0" err="1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gebruiksklare</a:t>
            </a:r>
            <a:r>
              <a:rPr lang="fr-FR" altLang="fr-FR" sz="1500" b="1" dirty="0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1500" b="1" dirty="0" err="1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oplossing</a:t>
            </a:r>
            <a:endParaRPr lang="fr-FR" altLang="fr-FR" sz="1500" b="1" dirty="0">
              <a:solidFill>
                <a:srgbClr val="C0008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sz="1500" b="1" dirty="0" err="1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fr-FR" altLang="fr-FR" sz="1500" b="1" dirty="0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1500" b="1" dirty="0" err="1">
                <a:solidFill>
                  <a:srgbClr val="C0008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handdesinfectie</a:t>
            </a:r>
            <a:endParaRPr lang="fr-FR" altLang="fr-FR" sz="1500" b="1" dirty="0">
              <a:solidFill>
                <a:srgbClr val="C00085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/>
          <a:srcRect r="-16177" b="-8594"/>
          <a:stretch>
            <a:fillRect/>
          </a:stretch>
        </p:blipFill>
        <p:spPr bwMode="auto">
          <a:xfrm>
            <a:off x="1285860" y="452406"/>
            <a:ext cx="752488" cy="661990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rrondir un rectangle à un seul coin 5"/>
          <p:cNvSpPr/>
          <p:nvPr/>
        </p:nvSpPr>
        <p:spPr bwMode="auto">
          <a:xfrm>
            <a:off x="0" y="1470025"/>
            <a:ext cx="1643063" cy="8435975"/>
          </a:xfrm>
          <a:prstGeom prst="round1Rect">
            <a:avLst>
              <a:gd name="adj" fmla="val 0"/>
            </a:avLst>
          </a:prstGeom>
          <a:solidFill>
            <a:srgbClr val="C00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0800000" flipV="1">
            <a:off x="0" y="1120775"/>
            <a:ext cx="4214813" cy="231775"/>
          </a:xfrm>
          <a:prstGeom prst="line">
            <a:avLst/>
          </a:prstGeom>
          <a:ln w="76200">
            <a:solidFill>
              <a:srgbClr val="CCC1DA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ZoneTexte 1"/>
          <p:cNvSpPr txBox="1">
            <a:spLocks noChangeArrowheads="1"/>
          </p:cNvSpPr>
          <p:nvPr/>
        </p:nvSpPr>
        <p:spPr bwMode="auto">
          <a:xfrm>
            <a:off x="1716088" y="344488"/>
            <a:ext cx="4941887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3200" b="1" dirty="0" err="1">
                <a:solidFill>
                  <a:srgbClr val="C00085"/>
                </a:solidFill>
                <a:latin typeface="Calibri" panose="020F0502020204030204" pitchFamily="34" charset="0"/>
              </a:rPr>
              <a:t>Phagorub</a:t>
            </a:r>
            <a:r>
              <a:rPr lang="fr-FR" altLang="fr-FR" sz="3200" b="1" dirty="0">
                <a:solidFill>
                  <a:srgbClr val="C00085"/>
                </a:solidFill>
                <a:latin typeface="Calibri" panose="020F0502020204030204" pitchFamily="34" charset="0"/>
              </a:rPr>
              <a:t> solution SPS</a:t>
            </a:r>
            <a:endParaRPr lang="fr-FR" altLang="fr-FR" sz="1400" i="1" dirty="0">
              <a:solidFill>
                <a:srgbClr val="C00085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fr-FR" altLang="fr-FR" sz="1400" baseline="100000" dirty="0">
              <a:solidFill>
                <a:srgbClr val="C00085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fr-FR" altLang="fr-FR" sz="1400" b="1" baseline="100000" dirty="0">
              <a:solidFill>
                <a:srgbClr val="C00085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fr-FR" altLang="fr-FR" sz="100" b="1" dirty="0">
                <a:solidFill>
                  <a:srgbClr val="C00085"/>
                </a:solidFill>
                <a:latin typeface="Calibri" panose="020F0502020204030204" pitchFamily="34" charset="0"/>
              </a:rPr>
              <a:t> </a:t>
            </a:r>
            <a:endParaRPr lang="fr-FR" altLang="fr-FR" sz="1500" b="1" dirty="0">
              <a:solidFill>
                <a:srgbClr val="C00085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567853"/>
              </p:ext>
            </p:extLst>
          </p:nvPr>
        </p:nvGraphicFramePr>
        <p:xfrm>
          <a:off x="1912938" y="7329488"/>
          <a:ext cx="3244254" cy="909638"/>
        </p:xfrm>
        <a:graphic>
          <a:graphicData uri="http://schemas.openxmlformats.org/drawingml/2006/table">
            <a:tbl>
              <a:tblPr/>
              <a:tblGrid>
                <a:gridCol w="90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4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Art. nr.</a:t>
                      </a:r>
                    </a:p>
                  </a:txBody>
                  <a:tcPr marL="91422" marR="91422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Aantal</a:t>
                      </a: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per </a:t>
                      </a:r>
                      <a:r>
                        <a:rPr kumimoji="0" lang="fr-F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karton</a:t>
                      </a: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22" marR="91422" marT="45725" marB="4572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SA0077640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PHAGORUB  SOLUTION 12x1 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SA0077650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PHAGORUB SOLUTION SPS 2x5 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471382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903413" y="7040563"/>
            <a:ext cx="22320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dirty="0" err="1">
                <a:solidFill>
                  <a:srgbClr val="7030A0"/>
                </a:solidFill>
                <a:latin typeface="+mn-lt"/>
              </a:rPr>
              <a:t>Verpakking</a:t>
            </a:r>
            <a:endParaRPr lang="fr-FR" sz="1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37196" y="3523128"/>
            <a:ext cx="3845719" cy="174637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400"/>
              </a:spcBef>
              <a:spcAft>
                <a:spcPts val="0"/>
              </a:spcAft>
              <a:buClr>
                <a:srgbClr val="7030A0"/>
              </a:buClr>
              <a:defRPr/>
            </a:pPr>
            <a:r>
              <a:rPr lang="fr-FR" sz="1200" b="1" kern="0" dirty="0" err="1">
                <a:solidFill>
                  <a:srgbClr val="C00085"/>
                </a:solidFill>
              </a:rPr>
              <a:t>Voordelen</a:t>
            </a:r>
            <a:endParaRPr lang="fr-FR" sz="1300" dirty="0">
              <a:solidFill>
                <a:srgbClr val="7030A0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r-FR" sz="1300" dirty="0" err="1">
                <a:solidFill>
                  <a:srgbClr val="7030A0"/>
                </a:solidFill>
              </a:rPr>
              <a:t>Korte</a:t>
            </a:r>
            <a:r>
              <a:rPr lang="fr-FR" sz="1300" dirty="0">
                <a:solidFill>
                  <a:srgbClr val="7030A0"/>
                </a:solidFill>
              </a:rPr>
              <a:t> </a:t>
            </a:r>
            <a:r>
              <a:rPr lang="fr-FR" sz="1300" dirty="0" err="1">
                <a:solidFill>
                  <a:srgbClr val="7030A0"/>
                </a:solidFill>
              </a:rPr>
              <a:t>contacttijd</a:t>
            </a:r>
            <a:endParaRPr lang="fr-FR" sz="1300" dirty="0">
              <a:solidFill>
                <a:srgbClr val="7030A0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r-FR" sz="1300" dirty="0" err="1">
                <a:solidFill>
                  <a:srgbClr val="7030A0"/>
                </a:solidFill>
              </a:rPr>
              <a:t>Bactericide</a:t>
            </a:r>
            <a:r>
              <a:rPr lang="fr-FR" sz="1300" dirty="0">
                <a:solidFill>
                  <a:srgbClr val="7030A0"/>
                </a:solidFill>
              </a:rPr>
              <a:t>, </a:t>
            </a:r>
            <a:r>
              <a:rPr lang="fr-FR" sz="1300" dirty="0" err="1">
                <a:solidFill>
                  <a:srgbClr val="7030A0"/>
                </a:solidFill>
              </a:rPr>
              <a:t>fungicide</a:t>
            </a:r>
            <a:r>
              <a:rPr lang="fr-FR" sz="1300" dirty="0">
                <a:solidFill>
                  <a:srgbClr val="7030A0"/>
                </a:solidFill>
              </a:rPr>
              <a:t>, </a:t>
            </a:r>
            <a:r>
              <a:rPr lang="fr-FR" sz="1300" dirty="0" err="1">
                <a:solidFill>
                  <a:srgbClr val="7030A0"/>
                </a:solidFill>
              </a:rPr>
              <a:t>mycobactericide</a:t>
            </a:r>
            <a:r>
              <a:rPr lang="fr-FR" sz="1300" dirty="0">
                <a:solidFill>
                  <a:srgbClr val="7030A0"/>
                </a:solidFill>
              </a:rPr>
              <a:t> en virucide</a:t>
            </a:r>
          </a:p>
          <a:p>
            <a:pPr>
              <a:lnSpc>
                <a:spcPct val="150000"/>
              </a:lnSpc>
              <a:tabLst>
                <a:tab pos="180975" algn="l"/>
              </a:tabLst>
              <a:defRPr/>
            </a:pPr>
            <a:r>
              <a:rPr lang="fr-FR" sz="1300" dirty="0">
                <a:solidFill>
                  <a:srgbClr val="7030A0"/>
                </a:solidFill>
              </a:rPr>
              <a:t>	</a:t>
            </a:r>
            <a:r>
              <a:rPr lang="fr-FR" sz="1300" b="1" dirty="0">
                <a:solidFill>
                  <a:srgbClr val="7030A0"/>
                </a:solidFill>
              </a:rPr>
              <a:t>Biocide reg. BE NOTIF832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r-FR" sz="1300" dirty="0" err="1">
                <a:solidFill>
                  <a:srgbClr val="7030A0"/>
                </a:solidFill>
              </a:rPr>
              <a:t>Bevat</a:t>
            </a:r>
            <a:r>
              <a:rPr lang="fr-FR" sz="1300" dirty="0">
                <a:solidFill>
                  <a:srgbClr val="7030A0"/>
                </a:solidFill>
              </a:rPr>
              <a:t> </a:t>
            </a:r>
            <a:r>
              <a:rPr lang="fr-FR" sz="1300" dirty="0" err="1">
                <a:solidFill>
                  <a:srgbClr val="7030A0"/>
                </a:solidFill>
              </a:rPr>
              <a:t>een</a:t>
            </a:r>
            <a:r>
              <a:rPr lang="fr-FR" sz="1300" dirty="0">
                <a:solidFill>
                  <a:srgbClr val="7030A0"/>
                </a:solidFill>
              </a:rPr>
              <a:t> marine </a:t>
            </a:r>
            <a:r>
              <a:rPr lang="fr-FR" sz="1300" dirty="0" err="1">
                <a:solidFill>
                  <a:srgbClr val="7030A0"/>
                </a:solidFill>
              </a:rPr>
              <a:t>plantenextract</a:t>
            </a:r>
            <a:r>
              <a:rPr lang="fr-FR" sz="1300" dirty="0">
                <a:solidFill>
                  <a:srgbClr val="7030A0"/>
                </a:solidFill>
              </a:rPr>
              <a:t> met </a:t>
            </a:r>
            <a:r>
              <a:rPr lang="fr-FR" sz="1300" dirty="0" err="1">
                <a:solidFill>
                  <a:srgbClr val="7030A0"/>
                </a:solidFill>
              </a:rPr>
              <a:t>huidverzachtende</a:t>
            </a:r>
            <a:r>
              <a:rPr lang="fr-FR" sz="1300" dirty="0">
                <a:solidFill>
                  <a:srgbClr val="7030A0"/>
                </a:solidFill>
              </a:rPr>
              <a:t> </a:t>
            </a:r>
            <a:r>
              <a:rPr lang="fr-FR" sz="1300" dirty="0" err="1">
                <a:solidFill>
                  <a:srgbClr val="7030A0"/>
                </a:solidFill>
              </a:rPr>
              <a:t>eigenschappen</a:t>
            </a:r>
            <a:endParaRPr lang="fr-FR" sz="1300" dirty="0">
              <a:solidFill>
                <a:srgbClr val="7030A0"/>
              </a:solidFill>
            </a:endParaRPr>
          </a:p>
        </p:txBody>
      </p:sp>
      <p:cxnSp>
        <p:nvCxnSpPr>
          <p:cNvPr id="21" name="Connecteur droit 20"/>
          <p:cNvCxnSpPr/>
          <p:nvPr/>
        </p:nvCxnSpPr>
        <p:spPr>
          <a:xfrm rot="10800000" flipV="1">
            <a:off x="2643188" y="8609013"/>
            <a:ext cx="4214812" cy="231775"/>
          </a:xfrm>
          <a:prstGeom prst="line">
            <a:avLst/>
          </a:prstGeom>
          <a:ln w="76200">
            <a:solidFill>
              <a:srgbClr val="CCC1DA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5" name="Rectangle 41"/>
          <p:cNvSpPr>
            <a:spLocks noChangeArrowheads="1"/>
          </p:cNvSpPr>
          <p:nvPr/>
        </p:nvSpPr>
        <p:spPr bwMode="auto">
          <a:xfrm>
            <a:off x="3417888" y="9258300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9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Christeyns France – Division santé  </a:t>
            </a:r>
            <a:r>
              <a:rPr lang="fr-FR" altLang="fr-FR" sz="900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Laboratoire Phagogène</a:t>
            </a:r>
          </a:p>
          <a:p>
            <a:pPr algn="r" eaLnBrk="1" hangingPunct="1"/>
            <a:r>
              <a:rPr lang="fr-FR" altLang="fr-FR" sz="9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9, rue Marcel Sembat  44100 Nantes - France</a:t>
            </a:r>
          </a:p>
          <a:p>
            <a:pPr algn="r" eaLnBrk="1" hangingPunct="1"/>
            <a:r>
              <a:rPr lang="fr-FR" altLang="fr-FR" sz="9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Tel : +33 (0)2 40 57 56 10 / Fax : +33 (0)2 40 57 56 39</a:t>
            </a:r>
          </a:p>
          <a:p>
            <a:pPr algn="r" eaLnBrk="1" hangingPunct="1"/>
            <a:r>
              <a:rPr lang="fr-FR" altLang="fr-FR" sz="9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www.phagogene.fr</a:t>
            </a:r>
          </a:p>
        </p:txBody>
      </p:sp>
      <p:pic>
        <p:nvPicPr>
          <p:cNvPr id="2076" name="Image 23" descr="logo-labo-phagogene-RV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8897938"/>
            <a:ext cx="143986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863" y="9026525"/>
            <a:ext cx="7969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3398838" y="1497013"/>
            <a:ext cx="9525" cy="7127875"/>
          </a:xfrm>
          <a:prstGeom prst="line">
            <a:avLst/>
          </a:prstGeom>
          <a:ln>
            <a:solidFill>
              <a:srgbClr val="D8BEE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76081" tIns="396750" rIns="576081" bIns="39675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fr-FR" altLang="fr-FR" sz="1200">
                <a:cs typeface="Times New Roman" panose="02020603050405020304" pitchFamily="18" charset="0"/>
              </a:rPr>
            </a:br>
            <a:endParaRPr lang="fr-FR" altLang="fr-FR" sz="600"/>
          </a:p>
          <a:p>
            <a:br>
              <a:rPr lang="fr-FR" altLang="fr-FR"/>
            </a:br>
            <a:endParaRPr lang="fr-FR" altLang="fr-FR"/>
          </a:p>
          <a:p>
            <a:endParaRPr lang="fr-FR" altLang="fr-FR"/>
          </a:p>
        </p:txBody>
      </p:sp>
      <p:sp>
        <p:nvSpPr>
          <p:cNvPr id="3078" name="ZoneTexte 17"/>
          <p:cNvSpPr txBox="1">
            <a:spLocks noChangeArrowheads="1"/>
          </p:cNvSpPr>
          <p:nvPr/>
        </p:nvSpPr>
        <p:spPr bwMode="auto">
          <a:xfrm>
            <a:off x="34925" y="1425576"/>
            <a:ext cx="3384550" cy="5578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defRPr/>
            </a:pPr>
            <a:r>
              <a:rPr lang="nl-BE" sz="1300" b="1" dirty="0">
                <a:solidFill>
                  <a:srgbClr val="7030A0"/>
                </a:solidFill>
                <a:latin typeface="+mn-lt"/>
                <a:ea typeface="Calibri" pitchFamily="34" charset="0"/>
                <a:cs typeface="FrutigerLTStd-Bold"/>
              </a:rPr>
              <a:t>Beschrijving en toepassing</a:t>
            </a:r>
          </a:p>
          <a:p>
            <a:pPr>
              <a:defRPr/>
            </a:pPr>
            <a:r>
              <a:rPr lang="nl-BE" sz="1050" b="1" dirty="0">
                <a:solidFill>
                  <a:srgbClr val="C00085"/>
                </a:solidFill>
                <a:latin typeface="+mn-lt"/>
                <a:cs typeface="Times New Roman" pitchFamily="18" charset="0"/>
              </a:rPr>
              <a:t>PHAGORUB SOLUTION SPS </a:t>
            </a:r>
            <a:r>
              <a:rPr lang="nl-BE" sz="1050" dirty="0">
                <a:latin typeface="+mn-lt"/>
                <a:ea typeface="Calibri" pitchFamily="34" charset="0"/>
                <a:cs typeface="FrutigerLTStd-Bold"/>
              </a:rPr>
              <a:t>is ontwikkeld voor de hygiënische desinfectie van handen</a:t>
            </a:r>
            <a:r>
              <a:rPr lang="nl-BE" sz="1050" dirty="0">
                <a:latin typeface="+mn-lt"/>
                <a:ea typeface="Calibri" pitchFamily="34" charset="0"/>
                <a:cs typeface="Times New Roman" pitchFamily="18" charset="0"/>
              </a:rPr>
              <a:t> na het wassen van de handen, alsook voor tussentijdse desinfectie.</a:t>
            </a:r>
            <a:endParaRPr lang="nl-BE" sz="1050" b="1" dirty="0">
              <a:solidFill>
                <a:srgbClr val="7030A0"/>
              </a:solidFill>
              <a:latin typeface="+mn-lt"/>
              <a:ea typeface="Calibri" pitchFamily="34" charset="0"/>
              <a:cs typeface="FrutigerLTStd-Bold"/>
            </a:endParaRPr>
          </a:p>
          <a:p>
            <a:pPr>
              <a:defRPr/>
            </a:pPr>
            <a:endParaRPr lang="nl-BE" sz="1050" b="1" dirty="0">
              <a:solidFill>
                <a:srgbClr val="7030A0"/>
              </a:solidFill>
              <a:latin typeface="+mn-lt"/>
              <a:ea typeface="Calibri" pitchFamily="34" charset="0"/>
              <a:cs typeface="FrutigerLTStd-Bold"/>
            </a:endParaRPr>
          </a:p>
          <a:p>
            <a:pPr algn="just" eaLnBrk="1" hangingPunct="1">
              <a:defRPr/>
            </a:pPr>
            <a:endParaRPr lang="nl-BE" sz="500" b="1" dirty="0">
              <a:solidFill>
                <a:srgbClr val="7030A0"/>
              </a:solidFill>
              <a:latin typeface="+mn-lt"/>
              <a:ea typeface="Calibri" pitchFamily="34" charset="0"/>
              <a:cs typeface="FrutigerLTStd-Bold"/>
            </a:endParaRPr>
          </a:p>
          <a:p>
            <a:pPr algn="just">
              <a:defRPr/>
            </a:pPr>
            <a:r>
              <a:rPr lang="nl-BE" sz="1300" b="1" dirty="0">
                <a:solidFill>
                  <a:srgbClr val="7030A0"/>
                </a:solidFill>
                <a:latin typeface="+mn-lt"/>
                <a:ea typeface="Calibri" pitchFamily="34" charset="0"/>
                <a:cs typeface="FrutigerLTStd-Bold"/>
              </a:rPr>
              <a:t>Samenstelling</a:t>
            </a:r>
            <a:endParaRPr lang="nl-BE" sz="500" b="1" dirty="0">
              <a:solidFill>
                <a:srgbClr val="7030A0"/>
              </a:solidFill>
              <a:latin typeface="+mn-lt"/>
              <a:ea typeface="Calibri" pitchFamily="34" charset="0"/>
              <a:cs typeface="FrutigerLTStd-Bold"/>
            </a:endParaRPr>
          </a:p>
          <a:p>
            <a:pPr marL="171450" indent="-171450" algn="just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Ethylalcohol (CAS N°64-17-5) : 73,44 %m/m</a:t>
            </a:r>
          </a:p>
          <a:p>
            <a:pPr marL="180975" indent="-180975" algn="just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Extract van mariene planten met huidverzachtende eigenschappen </a:t>
            </a:r>
          </a:p>
          <a:p>
            <a:pPr marL="180975" indent="-180975" algn="just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Hydraterende en huidverzachtende ingrediënten</a:t>
            </a:r>
          </a:p>
          <a:p>
            <a:pPr algn="just">
              <a:defRPr/>
            </a:pPr>
            <a:endParaRPr lang="nl-BE" sz="1050" dirty="0">
              <a:latin typeface="+mn-lt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endParaRPr lang="nl-BE" sz="500" dirty="0">
              <a:latin typeface="+mn-lt"/>
              <a:cs typeface="Calibri" pitchFamily="34" charset="0"/>
            </a:endParaRPr>
          </a:p>
          <a:p>
            <a:pPr>
              <a:defRPr/>
            </a:pPr>
            <a:r>
              <a:rPr lang="nl-BE" sz="1300" b="1" dirty="0">
                <a:solidFill>
                  <a:srgbClr val="7030A0"/>
                </a:solidFill>
                <a:latin typeface="+mn-lt"/>
                <a:cs typeface="Calibri" pitchFamily="34" charset="0"/>
              </a:rPr>
              <a:t>Fysicochemische eigenschappen</a:t>
            </a:r>
            <a:endParaRPr lang="nl-BE" sz="500" b="1" dirty="0">
              <a:solidFill>
                <a:srgbClr val="7030A0"/>
              </a:solidFill>
              <a:latin typeface="+mn-lt"/>
              <a:cs typeface="Calibri" pitchFamily="34" charset="0"/>
            </a:endParaRP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Visueel aspect : vloeistof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Kleur : ongekleurd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Geur : alcoholisch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pH bij 20°C (100%) : 7,2 +/- 0,3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Dichtheid bij  20°C (g/ml) : 0,86 +/- 0,01</a:t>
            </a:r>
          </a:p>
          <a:p>
            <a:pPr>
              <a:defRPr/>
            </a:pPr>
            <a:endParaRPr lang="nl-BE" sz="1050" dirty="0">
              <a:latin typeface="+mn-lt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nl-BE" sz="500" dirty="0">
              <a:latin typeface="+mn-lt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nl-BE" sz="1300" b="1" dirty="0">
                <a:solidFill>
                  <a:srgbClr val="7030A0"/>
                </a:solidFill>
                <a:latin typeface="+mn-lt"/>
                <a:cs typeface="Calibri" pitchFamily="34" charset="0"/>
              </a:rPr>
              <a:t>Gebruiksaanwijzing</a:t>
            </a:r>
          </a:p>
          <a:p>
            <a:pPr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Gebruiksklaar, </a:t>
            </a:r>
            <a:r>
              <a:rPr lang="nl-BE" sz="1050" b="1" dirty="0">
                <a:solidFill>
                  <a:srgbClr val="C00085"/>
                </a:solidFill>
                <a:latin typeface="+mn-lt"/>
                <a:cs typeface="Times New Roman" pitchFamily="18" charset="0"/>
              </a:rPr>
              <a:t>PHAGORUB SOLUTION SPS </a:t>
            </a:r>
            <a:r>
              <a:rPr lang="nl-BE" sz="1050" dirty="0">
                <a:latin typeface="+mn-lt"/>
                <a:cs typeface="Calibri" pitchFamily="34" charset="0"/>
              </a:rPr>
              <a:t>wordt onverdund gebruikt  op een gezonde, propere en droge huid.</a:t>
            </a:r>
          </a:p>
          <a:p>
            <a:pPr>
              <a:defRPr/>
            </a:pPr>
            <a:endParaRPr lang="nl-BE" sz="1050" dirty="0">
              <a:latin typeface="+mn-lt"/>
              <a:cs typeface="Calibri" pitchFamily="34" charset="0"/>
            </a:endParaRPr>
          </a:p>
          <a:p>
            <a:pPr>
              <a:defRPr/>
            </a:pPr>
            <a:endParaRPr lang="nl-BE" sz="500" dirty="0">
              <a:latin typeface="+mn-lt"/>
              <a:cs typeface="Calibri" pitchFamily="34" charset="0"/>
            </a:endParaRPr>
          </a:p>
          <a:p>
            <a:pPr>
              <a:defRPr/>
            </a:pPr>
            <a:r>
              <a:rPr lang="nl-BE" sz="1100" u="sng" dirty="0">
                <a:solidFill>
                  <a:srgbClr val="7030A0"/>
                </a:solidFill>
                <a:latin typeface="+mn-lt"/>
                <a:cs typeface="Calibri" pitchFamily="34" charset="0"/>
              </a:rPr>
              <a:t>Hygiënische desinfectie 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Vingers hebben korte nagels en geen nagellak, korte of opgestroopte mouwen ;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b="1" dirty="0">
                <a:solidFill>
                  <a:srgbClr val="C00085"/>
                </a:solidFill>
                <a:latin typeface="+mn-lt"/>
                <a:cs typeface="Times New Roman" pitchFamily="18" charset="0"/>
              </a:rPr>
              <a:t>PHAGORUB SOLUTION SPS</a:t>
            </a:r>
            <a:r>
              <a:rPr lang="nl-BE" sz="1050" dirty="0">
                <a:latin typeface="+mn-lt"/>
                <a:cs typeface="Times New Roman" pitchFamily="18" charset="0"/>
              </a:rPr>
              <a:t> in de handpalm aanbrengen, d.w.z. minstens 1 x 3ml (EN 1500) ;</a:t>
            </a:r>
          </a:p>
          <a:p>
            <a:pPr marL="171450" indent="-171450">
              <a:buFont typeface="Wingdings" pitchFamily="2" charset="2"/>
              <a:buChar char="ü"/>
              <a:defRPr/>
            </a:pPr>
            <a:r>
              <a:rPr lang="nl-BE" sz="1050" dirty="0">
                <a:latin typeface="+mn-lt"/>
                <a:cs typeface="Times New Roman" pitchFamily="18" charset="0"/>
              </a:rPr>
              <a:t>Wrijf de handen en polsen gedurende minstens 30sec. volgens de gestandaardiseerde procedure</a:t>
            </a:r>
            <a:endParaRPr lang="nl-BE" sz="1050" dirty="0">
              <a:latin typeface="+mn-lt"/>
            </a:endParaRPr>
          </a:p>
          <a:p>
            <a:pPr marL="171450" indent="-171450" algn="just" eaLnBrk="1">
              <a:buFont typeface="Wingdings" pitchFamily="2" charset="2"/>
              <a:buChar char="ü"/>
              <a:defRPr/>
            </a:pPr>
            <a:endParaRPr lang="fr-FR" sz="1100" dirty="0">
              <a:solidFill>
                <a:prstClr val="black"/>
              </a:solidFill>
              <a:latin typeface="+mn-lt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rot="10800000" flipV="1">
            <a:off x="2643188" y="8801100"/>
            <a:ext cx="4214812" cy="231775"/>
          </a:xfrm>
          <a:prstGeom prst="line">
            <a:avLst/>
          </a:prstGeom>
          <a:ln w="76200">
            <a:solidFill>
              <a:srgbClr val="CCC1DA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rme libre 24"/>
          <p:cNvSpPr/>
          <p:nvPr/>
        </p:nvSpPr>
        <p:spPr bwMode="auto">
          <a:xfrm>
            <a:off x="-26988" y="9059863"/>
            <a:ext cx="1655763" cy="846137"/>
          </a:xfrm>
          <a:custGeom>
            <a:avLst/>
            <a:gdLst>
              <a:gd name="connsiteX0" fmla="*/ 0 w 1643063"/>
              <a:gd name="connsiteY0" fmla="*/ 0 h 1280592"/>
              <a:gd name="connsiteX1" fmla="*/ 1643063 w 1643063"/>
              <a:gd name="connsiteY1" fmla="*/ 0 h 1280592"/>
              <a:gd name="connsiteX2" fmla="*/ 1643063 w 1643063"/>
              <a:gd name="connsiteY2" fmla="*/ 0 h 1280592"/>
              <a:gd name="connsiteX3" fmla="*/ 1643063 w 1643063"/>
              <a:gd name="connsiteY3" fmla="*/ 0 h 1280592"/>
              <a:gd name="connsiteX4" fmla="*/ 1643063 w 1643063"/>
              <a:gd name="connsiteY4" fmla="*/ 1280592 h 1280592"/>
              <a:gd name="connsiteX5" fmla="*/ 0 w 1643063"/>
              <a:gd name="connsiteY5" fmla="*/ 1280592 h 1280592"/>
              <a:gd name="connsiteX6" fmla="*/ 0 w 1643063"/>
              <a:gd name="connsiteY6" fmla="*/ 0 h 1280592"/>
              <a:gd name="connsiteX0" fmla="*/ 1435709 w 1643063"/>
              <a:gd name="connsiteY0" fmla="*/ 64729 h 1280592"/>
              <a:gd name="connsiteX1" fmla="*/ 1643063 w 1643063"/>
              <a:gd name="connsiteY1" fmla="*/ 0 h 1280592"/>
              <a:gd name="connsiteX2" fmla="*/ 1643063 w 1643063"/>
              <a:gd name="connsiteY2" fmla="*/ 0 h 1280592"/>
              <a:gd name="connsiteX3" fmla="*/ 1643063 w 1643063"/>
              <a:gd name="connsiteY3" fmla="*/ 0 h 1280592"/>
              <a:gd name="connsiteX4" fmla="*/ 1643063 w 1643063"/>
              <a:gd name="connsiteY4" fmla="*/ 1280592 h 1280592"/>
              <a:gd name="connsiteX5" fmla="*/ 0 w 1643063"/>
              <a:gd name="connsiteY5" fmla="*/ 1280592 h 1280592"/>
              <a:gd name="connsiteX6" fmla="*/ 1435709 w 1643063"/>
              <a:gd name="connsiteY6" fmla="*/ 64729 h 1280592"/>
              <a:gd name="connsiteX0" fmla="*/ 1327067 w 1534421"/>
              <a:gd name="connsiteY0" fmla="*/ 64729 h 1280592"/>
              <a:gd name="connsiteX1" fmla="*/ 1534421 w 1534421"/>
              <a:gd name="connsiteY1" fmla="*/ 0 h 1280592"/>
              <a:gd name="connsiteX2" fmla="*/ 1534421 w 1534421"/>
              <a:gd name="connsiteY2" fmla="*/ 0 h 1280592"/>
              <a:gd name="connsiteX3" fmla="*/ 1534421 w 1534421"/>
              <a:gd name="connsiteY3" fmla="*/ 0 h 1280592"/>
              <a:gd name="connsiteX4" fmla="*/ 1534421 w 1534421"/>
              <a:gd name="connsiteY4" fmla="*/ 1280592 h 1280592"/>
              <a:gd name="connsiteX5" fmla="*/ 0 w 1534421"/>
              <a:gd name="connsiteY5" fmla="*/ 323643 h 1280592"/>
              <a:gd name="connsiteX6" fmla="*/ 1327067 w 1534421"/>
              <a:gd name="connsiteY6" fmla="*/ 64729 h 1280592"/>
              <a:gd name="connsiteX0" fmla="*/ 1285597 w 1492951"/>
              <a:gd name="connsiteY0" fmla="*/ 64729 h 1280592"/>
              <a:gd name="connsiteX1" fmla="*/ 1492951 w 1492951"/>
              <a:gd name="connsiteY1" fmla="*/ 0 h 1280592"/>
              <a:gd name="connsiteX2" fmla="*/ 1492951 w 1492951"/>
              <a:gd name="connsiteY2" fmla="*/ 0 h 1280592"/>
              <a:gd name="connsiteX3" fmla="*/ 1492951 w 1492951"/>
              <a:gd name="connsiteY3" fmla="*/ 0 h 1280592"/>
              <a:gd name="connsiteX4" fmla="*/ 1492951 w 1492951"/>
              <a:gd name="connsiteY4" fmla="*/ 1280592 h 1280592"/>
              <a:gd name="connsiteX5" fmla="*/ 0 w 1492951"/>
              <a:gd name="connsiteY5" fmla="*/ 194186 h 1280592"/>
              <a:gd name="connsiteX6" fmla="*/ 1285597 w 1492951"/>
              <a:gd name="connsiteY6" fmla="*/ 64729 h 1280592"/>
              <a:gd name="connsiteX0" fmla="*/ 1658834 w 1658834"/>
              <a:gd name="connsiteY0" fmla="*/ 0 h 1280592"/>
              <a:gd name="connsiteX1" fmla="*/ 1492951 w 1658834"/>
              <a:gd name="connsiteY1" fmla="*/ 0 h 1280592"/>
              <a:gd name="connsiteX2" fmla="*/ 1492951 w 1658834"/>
              <a:gd name="connsiteY2" fmla="*/ 0 h 1280592"/>
              <a:gd name="connsiteX3" fmla="*/ 1492951 w 1658834"/>
              <a:gd name="connsiteY3" fmla="*/ 0 h 1280592"/>
              <a:gd name="connsiteX4" fmla="*/ 1492951 w 1658834"/>
              <a:gd name="connsiteY4" fmla="*/ 1280592 h 1280592"/>
              <a:gd name="connsiteX5" fmla="*/ 0 w 1658834"/>
              <a:gd name="connsiteY5" fmla="*/ 194186 h 1280592"/>
              <a:gd name="connsiteX6" fmla="*/ 1658834 w 1658834"/>
              <a:gd name="connsiteY6" fmla="*/ 0 h 1280592"/>
              <a:gd name="connsiteX0" fmla="*/ 1658835 w 1658835"/>
              <a:gd name="connsiteY0" fmla="*/ 0 h 1280592"/>
              <a:gd name="connsiteX1" fmla="*/ 1492952 w 1658835"/>
              <a:gd name="connsiteY1" fmla="*/ 0 h 1280592"/>
              <a:gd name="connsiteX2" fmla="*/ 1492952 w 1658835"/>
              <a:gd name="connsiteY2" fmla="*/ 0 h 1280592"/>
              <a:gd name="connsiteX3" fmla="*/ 1492952 w 1658835"/>
              <a:gd name="connsiteY3" fmla="*/ 0 h 1280592"/>
              <a:gd name="connsiteX4" fmla="*/ 1492952 w 1658835"/>
              <a:gd name="connsiteY4" fmla="*/ 1280592 h 1280592"/>
              <a:gd name="connsiteX5" fmla="*/ 0 w 1658835"/>
              <a:gd name="connsiteY5" fmla="*/ 1280592 h 1280592"/>
              <a:gd name="connsiteX6" fmla="*/ 1 w 1658835"/>
              <a:gd name="connsiteY6" fmla="*/ 194186 h 1280592"/>
              <a:gd name="connsiteX7" fmla="*/ 1658835 w 1658835"/>
              <a:gd name="connsiteY7" fmla="*/ 0 h 1280592"/>
              <a:gd name="connsiteX0" fmla="*/ 1492952 w 1492952"/>
              <a:gd name="connsiteY0" fmla="*/ 0 h 1280592"/>
              <a:gd name="connsiteX1" fmla="*/ 1492952 w 1492952"/>
              <a:gd name="connsiteY1" fmla="*/ 0 h 1280592"/>
              <a:gd name="connsiteX2" fmla="*/ 1492952 w 1492952"/>
              <a:gd name="connsiteY2" fmla="*/ 0 h 1280592"/>
              <a:gd name="connsiteX3" fmla="*/ 1492952 w 1492952"/>
              <a:gd name="connsiteY3" fmla="*/ 0 h 1280592"/>
              <a:gd name="connsiteX4" fmla="*/ 1492952 w 1492952"/>
              <a:gd name="connsiteY4" fmla="*/ 1280592 h 1280592"/>
              <a:gd name="connsiteX5" fmla="*/ 0 w 1492952"/>
              <a:gd name="connsiteY5" fmla="*/ 1280592 h 1280592"/>
              <a:gd name="connsiteX6" fmla="*/ 1 w 1492952"/>
              <a:gd name="connsiteY6" fmla="*/ 194186 h 1280592"/>
              <a:gd name="connsiteX7" fmla="*/ 1492952 w 1492952"/>
              <a:gd name="connsiteY7" fmla="*/ 0 h 1280592"/>
              <a:gd name="connsiteX0" fmla="*/ 1492952 w 1492952"/>
              <a:gd name="connsiteY0" fmla="*/ 0 h 1280592"/>
              <a:gd name="connsiteX1" fmla="*/ 1492952 w 1492952"/>
              <a:gd name="connsiteY1" fmla="*/ 0 h 1280592"/>
              <a:gd name="connsiteX2" fmla="*/ 1492952 w 1492952"/>
              <a:gd name="connsiteY2" fmla="*/ 0 h 1280592"/>
              <a:gd name="connsiteX3" fmla="*/ 1492952 w 1492952"/>
              <a:gd name="connsiteY3" fmla="*/ 0 h 1280592"/>
              <a:gd name="connsiteX4" fmla="*/ 1492952 w 1492952"/>
              <a:gd name="connsiteY4" fmla="*/ 1280592 h 1280592"/>
              <a:gd name="connsiteX5" fmla="*/ 0 w 1492952"/>
              <a:gd name="connsiteY5" fmla="*/ 1280592 h 1280592"/>
              <a:gd name="connsiteX6" fmla="*/ 1 w 1492952"/>
              <a:gd name="connsiteY6" fmla="*/ 129457 h 1280592"/>
              <a:gd name="connsiteX7" fmla="*/ 1492952 w 1492952"/>
              <a:gd name="connsiteY7" fmla="*/ 0 h 1280592"/>
              <a:gd name="connsiteX0" fmla="*/ 1492952 w 1492952"/>
              <a:gd name="connsiteY0" fmla="*/ 0 h 1280592"/>
              <a:gd name="connsiteX1" fmla="*/ 1492952 w 1492952"/>
              <a:gd name="connsiteY1" fmla="*/ 0 h 1280592"/>
              <a:gd name="connsiteX2" fmla="*/ 1492952 w 1492952"/>
              <a:gd name="connsiteY2" fmla="*/ 0 h 1280592"/>
              <a:gd name="connsiteX3" fmla="*/ 1492952 w 1492952"/>
              <a:gd name="connsiteY3" fmla="*/ 0 h 1280592"/>
              <a:gd name="connsiteX4" fmla="*/ 1492952 w 1492952"/>
              <a:gd name="connsiteY4" fmla="*/ 1280592 h 1280592"/>
              <a:gd name="connsiteX5" fmla="*/ 0 w 1492952"/>
              <a:gd name="connsiteY5" fmla="*/ 1280592 h 1280592"/>
              <a:gd name="connsiteX6" fmla="*/ 0 w 1492952"/>
              <a:gd name="connsiteY6" fmla="*/ 72008 h 1280592"/>
              <a:gd name="connsiteX7" fmla="*/ 1492952 w 1492952"/>
              <a:gd name="connsiteY7" fmla="*/ 0 h 128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952" h="1280592">
                <a:moveTo>
                  <a:pt x="1492952" y="0"/>
                </a:moveTo>
                <a:lnTo>
                  <a:pt x="1492952" y="0"/>
                </a:lnTo>
                <a:lnTo>
                  <a:pt x="1492952" y="0"/>
                </a:lnTo>
                <a:lnTo>
                  <a:pt x="1492952" y="0"/>
                </a:lnTo>
                <a:lnTo>
                  <a:pt x="1492952" y="1280592"/>
                </a:lnTo>
                <a:lnTo>
                  <a:pt x="0" y="1280592"/>
                </a:lnTo>
                <a:lnTo>
                  <a:pt x="0" y="72008"/>
                </a:lnTo>
                <a:lnTo>
                  <a:pt x="1492952" y="0"/>
                </a:lnTo>
                <a:close/>
              </a:path>
            </a:pathLst>
          </a:custGeom>
          <a:solidFill>
            <a:srgbClr val="C00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Forme libre 25"/>
          <p:cNvSpPr/>
          <p:nvPr/>
        </p:nvSpPr>
        <p:spPr bwMode="auto">
          <a:xfrm rot="10800000">
            <a:off x="-26988" y="-15875"/>
            <a:ext cx="1655763" cy="1425575"/>
          </a:xfrm>
          <a:custGeom>
            <a:avLst/>
            <a:gdLst>
              <a:gd name="connsiteX0" fmla="*/ 0 w 1643063"/>
              <a:gd name="connsiteY0" fmla="*/ 0 h 1280592"/>
              <a:gd name="connsiteX1" fmla="*/ 1643063 w 1643063"/>
              <a:gd name="connsiteY1" fmla="*/ 0 h 1280592"/>
              <a:gd name="connsiteX2" fmla="*/ 1643063 w 1643063"/>
              <a:gd name="connsiteY2" fmla="*/ 0 h 1280592"/>
              <a:gd name="connsiteX3" fmla="*/ 1643063 w 1643063"/>
              <a:gd name="connsiteY3" fmla="*/ 0 h 1280592"/>
              <a:gd name="connsiteX4" fmla="*/ 1643063 w 1643063"/>
              <a:gd name="connsiteY4" fmla="*/ 1280592 h 1280592"/>
              <a:gd name="connsiteX5" fmla="*/ 0 w 1643063"/>
              <a:gd name="connsiteY5" fmla="*/ 1280592 h 1280592"/>
              <a:gd name="connsiteX6" fmla="*/ 0 w 1643063"/>
              <a:gd name="connsiteY6" fmla="*/ 0 h 1280592"/>
              <a:gd name="connsiteX0" fmla="*/ 1435709 w 1643063"/>
              <a:gd name="connsiteY0" fmla="*/ 64729 h 1280592"/>
              <a:gd name="connsiteX1" fmla="*/ 1643063 w 1643063"/>
              <a:gd name="connsiteY1" fmla="*/ 0 h 1280592"/>
              <a:gd name="connsiteX2" fmla="*/ 1643063 w 1643063"/>
              <a:gd name="connsiteY2" fmla="*/ 0 h 1280592"/>
              <a:gd name="connsiteX3" fmla="*/ 1643063 w 1643063"/>
              <a:gd name="connsiteY3" fmla="*/ 0 h 1280592"/>
              <a:gd name="connsiteX4" fmla="*/ 1643063 w 1643063"/>
              <a:gd name="connsiteY4" fmla="*/ 1280592 h 1280592"/>
              <a:gd name="connsiteX5" fmla="*/ 0 w 1643063"/>
              <a:gd name="connsiteY5" fmla="*/ 1280592 h 1280592"/>
              <a:gd name="connsiteX6" fmla="*/ 1435709 w 1643063"/>
              <a:gd name="connsiteY6" fmla="*/ 64729 h 1280592"/>
              <a:gd name="connsiteX0" fmla="*/ 1327067 w 1534421"/>
              <a:gd name="connsiteY0" fmla="*/ 64729 h 1280592"/>
              <a:gd name="connsiteX1" fmla="*/ 1534421 w 1534421"/>
              <a:gd name="connsiteY1" fmla="*/ 0 h 1280592"/>
              <a:gd name="connsiteX2" fmla="*/ 1534421 w 1534421"/>
              <a:gd name="connsiteY2" fmla="*/ 0 h 1280592"/>
              <a:gd name="connsiteX3" fmla="*/ 1534421 w 1534421"/>
              <a:gd name="connsiteY3" fmla="*/ 0 h 1280592"/>
              <a:gd name="connsiteX4" fmla="*/ 1534421 w 1534421"/>
              <a:gd name="connsiteY4" fmla="*/ 1280592 h 1280592"/>
              <a:gd name="connsiteX5" fmla="*/ 0 w 1534421"/>
              <a:gd name="connsiteY5" fmla="*/ 323643 h 1280592"/>
              <a:gd name="connsiteX6" fmla="*/ 1327067 w 1534421"/>
              <a:gd name="connsiteY6" fmla="*/ 64729 h 1280592"/>
              <a:gd name="connsiteX0" fmla="*/ 1285597 w 1492951"/>
              <a:gd name="connsiteY0" fmla="*/ 64729 h 1280592"/>
              <a:gd name="connsiteX1" fmla="*/ 1492951 w 1492951"/>
              <a:gd name="connsiteY1" fmla="*/ 0 h 1280592"/>
              <a:gd name="connsiteX2" fmla="*/ 1492951 w 1492951"/>
              <a:gd name="connsiteY2" fmla="*/ 0 h 1280592"/>
              <a:gd name="connsiteX3" fmla="*/ 1492951 w 1492951"/>
              <a:gd name="connsiteY3" fmla="*/ 0 h 1280592"/>
              <a:gd name="connsiteX4" fmla="*/ 1492951 w 1492951"/>
              <a:gd name="connsiteY4" fmla="*/ 1280592 h 1280592"/>
              <a:gd name="connsiteX5" fmla="*/ 0 w 1492951"/>
              <a:gd name="connsiteY5" fmla="*/ 194186 h 1280592"/>
              <a:gd name="connsiteX6" fmla="*/ 1285597 w 1492951"/>
              <a:gd name="connsiteY6" fmla="*/ 64729 h 1280592"/>
              <a:gd name="connsiteX0" fmla="*/ 1658834 w 1658834"/>
              <a:gd name="connsiteY0" fmla="*/ 0 h 1280592"/>
              <a:gd name="connsiteX1" fmla="*/ 1492951 w 1658834"/>
              <a:gd name="connsiteY1" fmla="*/ 0 h 1280592"/>
              <a:gd name="connsiteX2" fmla="*/ 1492951 w 1658834"/>
              <a:gd name="connsiteY2" fmla="*/ 0 h 1280592"/>
              <a:gd name="connsiteX3" fmla="*/ 1492951 w 1658834"/>
              <a:gd name="connsiteY3" fmla="*/ 0 h 1280592"/>
              <a:gd name="connsiteX4" fmla="*/ 1492951 w 1658834"/>
              <a:gd name="connsiteY4" fmla="*/ 1280592 h 1280592"/>
              <a:gd name="connsiteX5" fmla="*/ 0 w 1658834"/>
              <a:gd name="connsiteY5" fmla="*/ 194186 h 1280592"/>
              <a:gd name="connsiteX6" fmla="*/ 1658834 w 1658834"/>
              <a:gd name="connsiteY6" fmla="*/ 0 h 1280592"/>
              <a:gd name="connsiteX0" fmla="*/ 1658835 w 1658835"/>
              <a:gd name="connsiteY0" fmla="*/ 0 h 1280592"/>
              <a:gd name="connsiteX1" fmla="*/ 1492952 w 1658835"/>
              <a:gd name="connsiteY1" fmla="*/ 0 h 1280592"/>
              <a:gd name="connsiteX2" fmla="*/ 1492952 w 1658835"/>
              <a:gd name="connsiteY2" fmla="*/ 0 h 1280592"/>
              <a:gd name="connsiteX3" fmla="*/ 1492952 w 1658835"/>
              <a:gd name="connsiteY3" fmla="*/ 0 h 1280592"/>
              <a:gd name="connsiteX4" fmla="*/ 1492952 w 1658835"/>
              <a:gd name="connsiteY4" fmla="*/ 1280592 h 1280592"/>
              <a:gd name="connsiteX5" fmla="*/ 0 w 1658835"/>
              <a:gd name="connsiteY5" fmla="*/ 1280592 h 1280592"/>
              <a:gd name="connsiteX6" fmla="*/ 1 w 1658835"/>
              <a:gd name="connsiteY6" fmla="*/ 194186 h 1280592"/>
              <a:gd name="connsiteX7" fmla="*/ 1658835 w 1658835"/>
              <a:gd name="connsiteY7" fmla="*/ 0 h 1280592"/>
              <a:gd name="connsiteX0" fmla="*/ 1492952 w 1492952"/>
              <a:gd name="connsiteY0" fmla="*/ 0 h 1280592"/>
              <a:gd name="connsiteX1" fmla="*/ 1492952 w 1492952"/>
              <a:gd name="connsiteY1" fmla="*/ 0 h 1280592"/>
              <a:gd name="connsiteX2" fmla="*/ 1492952 w 1492952"/>
              <a:gd name="connsiteY2" fmla="*/ 0 h 1280592"/>
              <a:gd name="connsiteX3" fmla="*/ 1492952 w 1492952"/>
              <a:gd name="connsiteY3" fmla="*/ 0 h 1280592"/>
              <a:gd name="connsiteX4" fmla="*/ 1492952 w 1492952"/>
              <a:gd name="connsiteY4" fmla="*/ 1280592 h 1280592"/>
              <a:gd name="connsiteX5" fmla="*/ 0 w 1492952"/>
              <a:gd name="connsiteY5" fmla="*/ 1280592 h 1280592"/>
              <a:gd name="connsiteX6" fmla="*/ 1 w 1492952"/>
              <a:gd name="connsiteY6" fmla="*/ 194186 h 1280592"/>
              <a:gd name="connsiteX7" fmla="*/ 1492952 w 1492952"/>
              <a:gd name="connsiteY7" fmla="*/ 0 h 1280592"/>
              <a:gd name="connsiteX0" fmla="*/ 1492952 w 1492952"/>
              <a:gd name="connsiteY0" fmla="*/ 0 h 1280592"/>
              <a:gd name="connsiteX1" fmla="*/ 1492952 w 1492952"/>
              <a:gd name="connsiteY1" fmla="*/ 0 h 1280592"/>
              <a:gd name="connsiteX2" fmla="*/ 1492952 w 1492952"/>
              <a:gd name="connsiteY2" fmla="*/ 0 h 1280592"/>
              <a:gd name="connsiteX3" fmla="*/ 1492952 w 1492952"/>
              <a:gd name="connsiteY3" fmla="*/ 0 h 1280592"/>
              <a:gd name="connsiteX4" fmla="*/ 1492952 w 1492952"/>
              <a:gd name="connsiteY4" fmla="*/ 1280592 h 1280592"/>
              <a:gd name="connsiteX5" fmla="*/ 0 w 1492952"/>
              <a:gd name="connsiteY5" fmla="*/ 1280592 h 1280592"/>
              <a:gd name="connsiteX6" fmla="*/ 1 w 1492952"/>
              <a:gd name="connsiteY6" fmla="*/ 129457 h 1280592"/>
              <a:gd name="connsiteX7" fmla="*/ 1492952 w 1492952"/>
              <a:gd name="connsiteY7" fmla="*/ 0 h 1280592"/>
              <a:gd name="connsiteX0" fmla="*/ 1492952 w 1492952"/>
              <a:gd name="connsiteY0" fmla="*/ 0 h 1280592"/>
              <a:gd name="connsiteX1" fmla="*/ 1492952 w 1492952"/>
              <a:gd name="connsiteY1" fmla="*/ 0 h 1280592"/>
              <a:gd name="connsiteX2" fmla="*/ 1492952 w 1492952"/>
              <a:gd name="connsiteY2" fmla="*/ 0 h 1280592"/>
              <a:gd name="connsiteX3" fmla="*/ 1492952 w 1492952"/>
              <a:gd name="connsiteY3" fmla="*/ 0 h 1280592"/>
              <a:gd name="connsiteX4" fmla="*/ 1492952 w 1492952"/>
              <a:gd name="connsiteY4" fmla="*/ 1280592 h 1280592"/>
              <a:gd name="connsiteX5" fmla="*/ 0 w 1492952"/>
              <a:gd name="connsiteY5" fmla="*/ 1280592 h 1280592"/>
              <a:gd name="connsiteX6" fmla="*/ 0 w 1492952"/>
              <a:gd name="connsiteY6" fmla="*/ 72008 h 1280592"/>
              <a:gd name="connsiteX7" fmla="*/ 1492952 w 1492952"/>
              <a:gd name="connsiteY7" fmla="*/ 0 h 128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952" h="1280592">
                <a:moveTo>
                  <a:pt x="1492952" y="0"/>
                </a:moveTo>
                <a:lnTo>
                  <a:pt x="1492952" y="0"/>
                </a:lnTo>
                <a:lnTo>
                  <a:pt x="1492952" y="0"/>
                </a:lnTo>
                <a:lnTo>
                  <a:pt x="1492952" y="0"/>
                </a:lnTo>
                <a:lnTo>
                  <a:pt x="1492952" y="1280592"/>
                </a:lnTo>
                <a:lnTo>
                  <a:pt x="0" y="1280592"/>
                </a:lnTo>
                <a:lnTo>
                  <a:pt x="0" y="72008"/>
                </a:lnTo>
                <a:lnTo>
                  <a:pt x="1492952" y="0"/>
                </a:lnTo>
                <a:close/>
              </a:path>
            </a:pathLst>
          </a:custGeom>
          <a:solidFill>
            <a:srgbClr val="C00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28" name="Connecteur droit 27"/>
          <p:cNvCxnSpPr/>
          <p:nvPr/>
        </p:nvCxnSpPr>
        <p:spPr>
          <a:xfrm rot="10800000" flipV="1">
            <a:off x="-20638" y="1192213"/>
            <a:ext cx="4214813" cy="231775"/>
          </a:xfrm>
          <a:prstGeom prst="line">
            <a:avLst/>
          </a:prstGeom>
          <a:ln w="76200">
            <a:solidFill>
              <a:srgbClr val="CCC1DA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rme libre 28"/>
          <p:cNvSpPr/>
          <p:nvPr/>
        </p:nvSpPr>
        <p:spPr bwMode="auto">
          <a:xfrm rot="893695">
            <a:off x="1228725" y="381000"/>
            <a:ext cx="758825" cy="760413"/>
          </a:xfrm>
          <a:custGeom>
            <a:avLst/>
            <a:gdLst>
              <a:gd name="connsiteX0" fmla="*/ 0 w 714380"/>
              <a:gd name="connsiteY0" fmla="*/ 321471 h 642942"/>
              <a:gd name="connsiteX1" fmla="*/ 118243 w 714380"/>
              <a:gd name="connsiteY1" fmla="*/ 82524 h 642942"/>
              <a:gd name="connsiteX2" fmla="*/ 357191 w 714380"/>
              <a:gd name="connsiteY2" fmla="*/ 1 h 642942"/>
              <a:gd name="connsiteX3" fmla="*/ 596139 w 714380"/>
              <a:gd name="connsiteY3" fmla="*/ 82525 h 642942"/>
              <a:gd name="connsiteX4" fmla="*/ 714381 w 714380"/>
              <a:gd name="connsiteY4" fmla="*/ 321473 h 642942"/>
              <a:gd name="connsiteX5" fmla="*/ 596138 w 714380"/>
              <a:gd name="connsiteY5" fmla="*/ 560421 h 642942"/>
              <a:gd name="connsiteX6" fmla="*/ 357190 w 714380"/>
              <a:gd name="connsiteY6" fmla="*/ 642944 h 642942"/>
              <a:gd name="connsiteX7" fmla="*/ 118242 w 714380"/>
              <a:gd name="connsiteY7" fmla="*/ 560420 h 642942"/>
              <a:gd name="connsiteX8" fmla="*/ 0 w 714380"/>
              <a:gd name="connsiteY8" fmla="*/ 321472 h 642942"/>
              <a:gd name="connsiteX9" fmla="*/ 0 w 714380"/>
              <a:gd name="connsiteY9" fmla="*/ 321471 h 64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4380" h="642942">
                <a:moveTo>
                  <a:pt x="0" y="321471"/>
                </a:moveTo>
                <a:cubicBezTo>
                  <a:pt x="0" y="230338"/>
                  <a:pt x="42978" y="143488"/>
                  <a:pt x="118243" y="82524"/>
                </a:cubicBezTo>
                <a:cubicBezTo>
                  <a:pt x="183832" y="29397"/>
                  <a:pt x="268950" y="1"/>
                  <a:pt x="357191" y="1"/>
                </a:cubicBezTo>
                <a:cubicBezTo>
                  <a:pt x="445432" y="1"/>
                  <a:pt x="530550" y="29398"/>
                  <a:pt x="596139" y="82525"/>
                </a:cubicBezTo>
                <a:cubicBezTo>
                  <a:pt x="671404" y="143490"/>
                  <a:pt x="714381" y="230340"/>
                  <a:pt x="714381" y="321473"/>
                </a:cubicBezTo>
                <a:cubicBezTo>
                  <a:pt x="714381" y="412606"/>
                  <a:pt x="671403" y="499456"/>
                  <a:pt x="596138" y="560421"/>
                </a:cubicBezTo>
                <a:cubicBezTo>
                  <a:pt x="530549" y="613548"/>
                  <a:pt x="445431" y="642944"/>
                  <a:pt x="357190" y="642944"/>
                </a:cubicBezTo>
                <a:cubicBezTo>
                  <a:pt x="268949" y="642944"/>
                  <a:pt x="183831" y="613547"/>
                  <a:pt x="118242" y="560420"/>
                </a:cubicBezTo>
                <a:cubicBezTo>
                  <a:pt x="42977" y="499455"/>
                  <a:pt x="0" y="412605"/>
                  <a:pt x="0" y="321472"/>
                </a:cubicBezTo>
                <a:lnTo>
                  <a:pt x="0" y="3214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 r="-16177" b="-8594"/>
          <a:stretch>
            <a:fillRect/>
          </a:stretch>
        </p:blipFill>
        <p:spPr bwMode="auto">
          <a:xfrm>
            <a:off x="1285860" y="452406"/>
            <a:ext cx="752488" cy="661990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ZoneTexte 17"/>
          <p:cNvSpPr txBox="1">
            <a:spLocks noChangeArrowheads="1"/>
          </p:cNvSpPr>
          <p:nvPr/>
        </p:nvSpPr>
        <p:spPr bwMode="auto">
          <a:xfrm>
            <a:off x="3500438" y="1392238"/>
            <a:ext cx="3251200" cy="18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nl-BE" sz="1300" b="1" dirty="0">
                <a:solidFill>
                  <a:srgbClr val="7030A0"/>
                </a:solidFill>
                <a:latin typeface="+mj-lt"/>
              </a:rPr>
              <a:t>Voorzorgsmaatregelen</a:t>
            </a:r>
          </a:p>
          <a:p>
            <a:pPr marL="171450" indent="-171450" algn="just">
              <a:buFont typeface="Wingdings" pitchFamily="2" charset="2"/>
              <a:buChar char="ü"/>
              <a:defRPr/>
            </a:pPr>
            <a:r>
              <a:rPr lang="nl-BE" sz="1050" dirty="0" err="1">
                <a:latin typeface="+mj-lt"/>
              </a:rPr>
              <a:t>Vόόr</a:t>
            </a:r>
            <a:r>
              <a:rPr lang="nl-BE" sz="1050" dirty="0">
                <a:latin typeface="+mj-lt"/>
              </a:rPr>
              <a:t> gebruik zorgvuldig het etiket, de gebruiksaanwijzingen en de productinformatie lezen</a:t>
            </a:r>
          </a:p>
          <a:p>
            <a:pPr marL="171450" indent="-171450" algn="just">
              <a:buFont typeface="Wingdings" pitchFamily="2" charset="2"/>
              <a:buChar char="ü"/>
              <a:defRPr/>
            </a:pPr>
            <a:r>
              <a:rPr lang="nl-BE" sz="1050" dirty="0">
                <a:latin typeface="+mj-lt"/>
              </a:rPr>
              <a:t>Lees de veiligheidsfiche aandachtig</a:t>
            </a:r>
            <a:endParaRPr lang="nl-BE" sz="1050" dirty="0">
              <a:solidFill>
                <a:prstClr val="black"/>
              </a:solidFill>
              <a:latin typeface="+mj-lt"/>
            </a:endParaRPr>
          </a:p>
          <a:p>
            <a:pPr marL="171450" indent="-171450" algn="just">
              <a:buFont typeface="Wingdings" pitchFamily="2" charset="2"/>
              <a:buChar char="Ø"/>
              <a:defRPr/>
            </a:pPr>
            <a:endParaRPr lang="nl-BE" sz="500" b="1" dirty="0">
              <a:solidFill>
                <a:prstClr val="black"/>
              </a:solidFill>
              <a:latin typeface="+mj-lt"/>
            </a:endParaRPr>
          </a:p>
          <a:p>
            <a:pPr algn="just">
              <a:defRPr/>
            </a:pPr>
            <a:endParaRPr lang="nl-BE" sz="1300" b="1" dirty="0">
              <a:solidFill>
                <a:srgbClr val="7030A0"/>
              </a:solidFill>
              <a:latin typeface="+mj-lt"/>
            </a:endParaRPr>
          </a:p>
          <a:p>
            <a:pPr algn="just">
              <a:defRPr/>
            </a:pPr>
            <a:r>
              <a:rPr lang="nl-BE" sz="1300" b="1" dirty="0">
                <a:solidFill>
                  <a:srgbClr val="7030A0"/>
                </a:solidFill>
                <a:latin typeface="+mj-lt"/>
              </a:rPr>
              <a:t>Antimicrobiële activiteit</a:t>
            </a:r>
          </a:p>
          <a:p>
            <a:pPr algn="just">
              <a:defRPr/>
            </a:pPr>
            <a:r>
              <a:rPr lang="nl-BE" sz="1100" b="1" u="sng" dirty="0" err="1">
                <a:solidFill>
                  <a:schemeClr val="dk1"/>
                </a:solidFill>
                <a:latin typeface="+mj-lt"/>
              </a:rPr>
              <a:t>Biocideregistratienr</a:t>
            </a:r>
            <a:r>
              <a:rPr lang="nl-BE" sz="1100" b="1" u="sng" dirty="0">
                <a:solidFill>
                  <a:schemeClr val="dk1"/>
                </a:solidFill>
                <a:latin typeface="+mj-lt"/>
              </a:rPr>
              <a:t>.: NOTIF 832</a:t>
            </a:r>
          </a:p>
          <a:p>
            <a:pPr algn="just">
              <a:defRPr/>
            </a:pPr>
            <a:r>
              <a:rPr lang="fr-FR" sz="500" b="1" dirty="0">
                <a:solidFill>
                  <a:srgbClr val="7030A0"/>
                </a:solidFill>
                <a:latin typeface="+mj-lt"/>
              </a:rPr>
              <a:t> </a:t>
            </a:r>
          </a:p>
          <a:p>
            <a:pPr algn="just">
              <a:defRPr/>
            </a:pPr>
            <a:endParaRPr lang="fr-FR" sz="500" b="1" dirty="0">
              <a:solidFill>
                <a:srgbClr val="7030A0"/>
              </a:solidFill>
              <a:latin typeface="+mj-lt"/>
            </a:endParaRPr>
          </a:p>
          <a:p>
            <a:pPr algn="just">
              <a:defRPr/>
            </a:pPr>
            <a:endParaRPr lang="fr-FR" sz="500" b="1" dirty="0">
              <a:solidFill>
                <a:srgbClr val="7030A0"/>
              </a:solidFill>
              <a:latin typeface="+mj-lt"/>
            </a:endParaRPr>
          </a:p>
          <a:p>
            <a:pPr algn="just">
              <a:defRPr/>
            </a:pPr>
            <a:endParaRPr lang="fr-FR" sz="500" b="1" dirty="0">
              <a:solidFill>
                <a:srgbClr val="7030A0"/>
              </a:solidFill>
              <a:latin typeface="+mj-lt"/>
            </a:endParaRPr>
          </a:p>
          <a:p>
            <a:pPr algn="just">
              <a:defRPr/>
            </a:pPr>
            <a:endParaRPr lang="fr-FR" sz="5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086" name="ZoneTexte 1"/>
          <p:cNvSpPr txBox="1">
            <a:spLocks noChangeArrowheads="1"/>
          </p:cNvSpPr>
          <p:nvPr/>
        </p:nvSpPr>
        <p:spPr bwMode="auto">
          <a:xfrm>
            <a:off x="1727200" y="415925"/>
            <a:ext cx="494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3200" b="1" dirty="0" err="1">
                <a:solidFill>
                  <a:srgbClr val="C00085"/>
                </a:solidFill>
                <a:latin typeface="Calibri" panose="020F0502020204030204" pitchFamily="34" charset="0"/>
              </a:rPr>
              <a:t>Phagorub</a:t>
            </a:r>
            <a:r>
              <a:rPr lang="fr-FR" altLang="fr-FR" sz="3200" b="1" dirty="0">
                <a:solidFill>
                  <a:srgbClr val="C00085"/>
                </a:solidFill>
                <a:latin typeface="Calibri" panose="020F0502020204030204" pitchFamily="34" charset="0"/>
              </a:rPr>
              <a:t> solution SPS</a:t>
            </a:r>
            <a:endParaRPr lang="fr-FR" altLang="fr-FR" sz="1400" i="1" dirty="0">
              <a:solidFill>
                <a:srgbClr val="C00085"/>
              </a:solidFill>
              <a:latin typeface="Calibri" panose="020F0502020204030204" pitchFamily="34" charset="0"/>
            </a:endParaRPr>
          </a:p>
        </p:txBody>
      </p:sp>
      <p:pic>
        <p:nvPicPr>
          <p:cNvPr id="3087" name="Image 23" descr="logo-labo-phagogene-RV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138" y="8986838"/>
            <a:ext cx="13208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Rectangle 41"/>
          <p:cNvSpPr>
            <a:spLocks noChangeArrowheads="1"/>
          </p:cNvSpPr>
          <p:nvPr/>
        </p:nvSpPr>
        <p:spPr bwMode="auto">
          <a:xfrm>
            <a:off x="3398838" y="9178925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80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FrutigerLTStd-Light"/>
            </a:endParaRPr>
          </a:p>
          <a:p>
            <a:pPr algn="r" eaLnBrk="1" hangingPunct="1"/>
            <a:r>
              <a:rPr lang="fr-FR" altLang="fr-FR" sz="8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Christeyns France – Division santé</a:t>
            </a:r>
            <a:r>
              <a:rPr lang="fr-FR" altLang="fr-FR" sz="800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 Laboratoire Phagogène</a:t>
            </a:r>
          </a:p>
          <a:p>
            <a:pPr algn="r" eaLnBrk="1" hangingPunct="1"/>
            <a:r>
              <a:rPr lang="fr-FR" altLang="fr-FR" sz="8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9, rue Marcel Sembat  44100 Nantes - France</a:t>
            </a:r>
          </a:p>
          <a:p>
            <a:pPr algn="r" eaLnBrk="1" hangingPunct="1"/>
            <a:r>
              <a:rPr lang="fr-FR" altLang="fr-FR" sz="8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Tel : +33 (0)2 40 57 56 10 / Fax : +33 (0)2 40 57 56 39</a:t>
            </a:r>
          </a:p>
          <a:p>
            <a:pPr algn="r" eaLnBrk="1" hangingPunct="1"/>
            <a:r>
              <a:rPr lang="fr-FR" altLang="fr-FR" sz="8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FrutigerLTStd-Light"/>
              </a:rPr>
              <a:t>www.phagogene.fr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019314"/>
              </p:ext>
            </p:extLst>
          </p:nvPr>
        </p:nvGraphicFramePr>
        <p:xfrm>
          <a:off x="3447653" y="3012400"/>
          <a:ext cx="3384551" cy="58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873">
                <a:tc>
                  <a:txBody>
                    <a:bodyPr/>
                    <a:lstStyle/>
                    <a:p>
                      <a:r>
                        <a:rPr lang="fr-FR" sz="1000" dirty="0"/>
                        <a:t>NORMEN</a:t>
                      </a:r>
                    </a:p>
                  </a:txBody>
                  <a:tcPr marL="91442" marR="91442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CONCENTRATIE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TIJD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r>
                        <a:rPr lang="fr-FR" sz="1000" b="1" u="sng" dirty="0"/>
                        <a:t>BACTERICIDE</a:t>
                      </a:r>
                      <a:endParaRPr lang="fr-FR" sz="900" u="sng" dirty="0"/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/>
                        <a:t>EN 1040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/>
                        <a:t>EN 1276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baseline="0" dirty="0"/>
                        <a:t>EN 13727</a:t>
                      </a:r>
                      <a:endParaRPr lang="fr-FR" sz="1000" b="0" i="1" dirty="0"/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80 %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r>
                        <a:rPr lang="fr-FR" sz="1000" b="0" dirty="0"/>
                        <a:t>EN 1500</a:t>
                      </a:r>
                      <a:endParaRPr lang="fr-FR" sz="1000" b="0" i="1" dirty="0"/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 ml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r>
                        <a:rPr lang="fr-FR" sz="1000" b="0" dirty="0"/>
                        <a:t>EN 12791</a:t>
                      </a:r>
                      <a:endParaRPr lang="fr-FR" sz="1000" b="0" i="1" dirty="0"/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 x 3 ml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 x 45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06">
                <a:tc>
                  <a:txBody>
                    <a:bodyPr/>
                    <a:lstStyle/>
                    <a:p>
                      <a:r>
                        <a:rPr lang="fr-FR" sz="11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FUNGICIDE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r>
                        <a:rPr lang="fr-FR" sz="1000" dirty="0"/>
                        <a:t>EN</a:t>
                      </a:r>
                      <a:r>
                        <a:rPr lang="fr-FR" sz="1000" baseline="0" dirty="0"/>
                        <a:t> 1275 </a:t>
                      </a:r>
                      <a:r>
                        <a:rPr lang="fr-FR" sz="800" i="1" baseline="0" dirty="0"/>
                        <a:t>(</a:t>
                      </a:r>
                      <a:r>
                        <a:rPr lang="fr-FR" sz="800" i="1" baseline="0" dirty="0" err="1"/>
                        <a:t>C.albicans</a:t>
                      </a:r>
                      <a:r>
                        <a:rPr lang="fr-FR" sz="800" i="1" baseline="0" dirty="0"/>
                        <a:t>)</a:t>
                      </a:r>
                      <a:endParaRPr lang="fr-FR" sz="700" i="1" baseline="0" dirty="0"/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r>
                        <a:rPr lang="fr-FR" sz="1000" i="0" baseline="0" dirty="0"/>
                        <a:t>EN 1650 </a:t>
                      </a:r>
                      <a:r>
                        <a:rPr lang="fr-FR" sz="800" i="1" baseline="0" dirty="0"/>
                        <a:t>(</a:t>
                      </a:r>
                      <a:r>
                        <a:rPr lang="fr-FR" sz="800" i="1" baseline="0" dirty="0" err="1"/>
                        <a:t>C.albicans</a:t>
                      </a:r>
                      <a:r>
                        <a:rPr lang="fr-FR" sz="800" i="1" baseline="0" dirty="0"/>
                        <a:t>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0" baseline="0" dirty="0"/>
                        <a:t>EN 13624 </a:t>
                      </a:r>
                      <a:r>
                        <a:rPr lang="fr-FR" sz="800" i="1" baseline="0" dirty="0"/>
                        <a:t>(</a:t>
                      </a:r>
                      <a:r>
                        <a:rPr lang="fr-FR" sz="800" i="1" baseline="0" dirty="0" err="1"/>
                        <a:t>C.albicans</a:t>
                      </a:r>
                      <a:r>
                        <a:rPr lang="fr-FR" sz="800" i="1" baseline="0" dirty="0"/>
                        <a:t>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MYCOBACTERICIDE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r>
                        <a:rPr lang="fr-FR" sz="1000" dirty="0"/>
                        <a:t>EN 14348 </a:t>
                      </a:r>
                      <a:r>
                        <a:rPr lang="fr-FR" sz="8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(M. </a:t>
                      </a:r>
                      <a:r>
                        <a:rPr lang="fr-FR" sz="800" i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terrae</a:t>
                      </a:r>
                      <a:r>
                        <a:rPr lang="fr-FR" sz="8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700" i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VIRUCIDE</a:t>
                      </a:r>
                      <a:endParaRPr lang="fr-FR" sz="1000" i="1" u="sng" dirty="0"/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r>
                        <a:rPr lang="fr-FR" sz="1000" dirty="0"/>
                        <a:t>EN 14476 </a:t>
                      </a:r>
                      <a:r>
                        <a:rPr lang="fr-FR" sz="80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(Poliovirus)</a:t>
                      </a:r>
                      <a:endParaRPr lang="fr-FR" sz="700" i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60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Adenovirus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(HIV-1)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</a:t>
                      </a:r>
                      <a:r>
                        <a:rPr kumimoji="0" lang="fr-FR" sz="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(PVR (type HBV))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5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(BVDV (virus modèle HCV))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Rotavirus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Herpesvirus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</a:t>
                      </a:r>
                      <a:r>
                        <a:rPr kumimoji="0" lang="fr-FR" sz="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fr-FR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Norovirus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65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14476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(Influenza A/H1N1 en Influenza A/H3N8)</a:t>
                      </a:r>
                    </a:p>
                  </a:txBody>
                  <a:tcPr marL="91442" marR="91442" marT="45721" marB="45721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100 %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30 s.</a:t>
                      </a:r>
                    </a:p>
                  </a:txBody>
                  <a:tcPr marL="91442" marR="91442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408363" y="8878094"/>
            <a:ext cx="355282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800" i="1" dirty="0">
                <a:latin typeface="+mn-lt"/>
              </a:rPr>
              <a:t>Gebruik biociden met de nodige voorzichtigheid </a:t>
            </a:r>
            <a:endParaRPr lang="fr-FR" sz="800" i="1" dirty="0">
              <a:latin typeface="+mn-lt"/>
            </a:endParaRPr>
          </a:p>
        </p:txBody>
      </p:sp>
      <p:pic>
        <p:nvPicPr>
          <p:cNvPr id="3170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9069388"/>
            <a:ext cx="7969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A4 (210 x 297 mm)</PresentationFormat>
  <Paragraphs>131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FrutigerLTStd-Bold</vt:lpstr>
      <vt:lpstr>FrutigerLTStd-Light</vt:lpstr>
      <vt:lpstr>Times New Roman</vt:lpstr>
      <vt:lpstr>Wingdings</vt:lpstr>
      <vt:lpstr>Thème Office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 Fricault</dc:creator>
  <cp:lastModifiedBy>Loes Chielens</cp:lastModifiedBy>
  <cp:revision>218</cp:revision>
  <cp:lastPrinted>2013-10-01T08:10:52Z</cp:lastPrinted>
  <dcterms:created xsi:type="dcterms:W3CDTF">2009-08-26T14:47:01Z</dcterms:created>
  <dcterms:modified xsi:type="dcterms:W3CDTF">2018-11-19T13:12:47Z</dcterms:modified>
</cp:coreProperties>
</file>